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5" r:id="rId3"/>
    <p:sldId id="286" r:id="rId4"/>
    <p:sldId id="287" r:id="rId5"/>
    <p:sldId id="288" r:id="rId6"/>
    <p:sldId id="263" r:id="rId7"/>
    <p:sldId id="265" r:id="rId8"/>
    <p:sldId id="267" r:id="rId9"/>
    <p:sldId id="268" r:id="rId10"/>
    <p:sldId id="271" r:id="rId11"/>
    <p:sldId id="273" r:id="rId12"/>
    <p:sldId id="280" r:id="rId13"/>
    <p:sldId id="282" r:id="rId14"/>
    <p:sldId id="284" r:id="rId15"/>
    <p:sldId id="289" r:id="rId16"/>
    <p:sldId id="283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16F9F-D1C1-F743-B499-9BCA5CFABA22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5321A-F859-694B-B28A-9F84BFFB2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1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321A-F859-694B-B28A-9F84BFFB26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05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Caddyshack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5321A-F859-694B-B28A-9F84BFFB26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1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 Premise Catering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– Beverage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36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779463" y="836957"/>
            <a:ext cx="7583487" cy="520077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i="1" dirty="0" smtClean="0">
                <a:ea typeface="+mn-ea"/>
                <a:cs typeface="+mn-cs"/>
              </a:rPr>
              <a:t>Underage Drinkers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Be aware </a:t>
            </a:r>
            <a:r>
              <a:rPr lang="en-US" sz="2000" dirty="0" smtClean="0"/>
              <a:t>of </a:t>
            </a:r>
            <a:r>
              <a:rPr lang="en-US" sz="2000" dirty="0" smtClean="0">
                <a:ea typeface="+mn-ea"/>
                <a:cs typeface="+mn-cs"/>
              </a:rPr>
              <a:t>Cultural Differences - 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In many countries, small amounts of alcohol are served to children. While we respect other cultures, this is illegal in the United States.</a:t>
            </a:r>
            <a:endParaRPr lang="en-US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Certain events held in celebrations of a juvenile milestone (i.e. Bar Mitzvah) may prompt “elders” to try to give juveniles alcohol.</a:t>
            </a:r>
          </a:p>
        </p:txBody>
      </p:sp>
    </p:spTree>
    <p:extLst>
      <p:ext uri="{BB962C8B-B14F-4D97-AF65-F5344CB8AC3E}">
        <p14:creationId xmlns:p14="http://schemas.microsoft.com/office/powerpoint/2010/main" val="392021265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</a:rPr>
              <a:t>What is BAC?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Blood Alcohol Content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</a:rPr>
              <a:t>What does a BAC </a:t>
            </a:r>
            <a:r>
              <a:rPr lang="en-US" dirty="0" smtClean="0">
                <a:latin typeface="Calibri" charset="0"/>
              </a:rPr>
              <a:t>above  </a:t>
            </a:r>
            <a:r>
              <a:rPr lang="en-US" dirty="0">
                <a:latin typeface="Calibri" charset="0"/>
              </a:rPr>
              <a:t>.08 mean?</a:t>
            </a:r>
          </a:p>
          <a:p>
            <a:pPr lvl="1" eaLnBrk="1" hangingPunct="1">
              <a:defRPr/>
            </a:pPr>
            <a:r>
              <a:rPr lang="en-US" dirty="0">
                <a:latin typeface="Calibri" charset="0"/>
              </a:rPr>
              <a:t>It means that a </a:t>
            </a:r>
            <a:r>
              <a:rPr lang="en-US" dirty="0" smtClean="0">
                <a:latin typeface="Calibri" charset="0"/>
              </a:rPr>
              <a:t>person</a:t>
            </a:r>
            <a:r>
              <a:rPr lang="en-US" altLang="ja-JP" dirty="0" smtClean="0">
                <a:latin typeface="Calibri" charset="0"/>
              </a:rPr>
              <a:t>s </a:t>
            </a:r>
            <a:r>
              <a:rPr lang="en-US" altLang="ja-JP" dirty="0">
                <a:latin typeface="Calibri" charset="0"/>
              </a:rPr>
              <a:t>blood alcohol content </a:t>
            </a:r>
            <a:r>
              <a:rPr lang="en-US" altLang="ja-JP" dirty="0" smtClean="0">
                <a:latin typeface="Calibri" charset="0"/>
              </a:rPr>
              <a:t>is too high  </a:t>
            </a:r>
            <a:r>
              <a:rPr lang="en-US" altLang="ja-JP" dirty="0">
                <a:latin typeface="Calibri" charset="0"/>
              </a:rPr>
              <a:t>to legally </a:t>
            </a:r>
            <a:r>
              <a:rPr lang="en-US" altLang="ja-JP" dirty="0" smtClean="0">
                <a:latin typeface="Calibri" charset="0"/>
              </a:rPr>
              <a:t>drive a car. </a:t>
            </a:r>
          </a:p>
          <a:p>
            <a:pPr lvl="1" eaLnBrk="1" hangingPunct="1">
              <a:defRPr/>
            </a:pPr>
            <a:r>
              <a:rPr lang="en-US" altLang="ja-JP" dirty="0" smtClean="0">
                <a:latin typeface="Calibri" charset="0"/>
              </a:rPr>
              <a:t>In many states a BAC of .08 is legally intoxicated</a:t>
            </a:r>
          </a:p>
          <a:p>
            <a:pPr lvl="1" eaLnBrk="1" hangingPunct="1">
              <a:defRPr/>
            </a:pPr>
            <a:endParaRPr lang="en-US" altLang="ja-JP" dirty="0">
              <a:latin typeface="Calibri" charset="0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2743200" y="381000"/>
            <a:ext cx="3619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Intoxication </a:t>
            </a:r>
          </a:p>
        </p:txBody>
      </p:sp>
    </p:spTree>
    <p:extLst>
      <p:ext uri="{BB962C8B-B14F-4D97-AF65-F5344CB8AC3E}">
        <p14:creationId xmlns:p14="http://schemas.microsoft.com/office/powerpoint/2010/main" val="1534998730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Penalties for violations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latin typeface="Calibri" charset="0"/>
              </a:rPr>
              <a:t>You can be </a:t>
            </a:r>
            <a:r>
              <a:rPr lang="en-US" sz="2800" dirty="0">
                <a:latin typeface="Calibri" charset="0"/>
              </a:rPr>
              <a:t>held</a:t>
            </a: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Calibri" charset="0"/>
              </a:rPr>
              <a:t>Criminally </a:t>
            </a:r>
            <a:r>
              <a:rPr lang="en-US" sz="2400" dirty="0" smtClean="0">
                <a:latin typeface="Calibri" charset="0"/>
              </a:rPr>
              <a:t>liable – jail and fines</a:t>
            </a:r>
            <a:endParaRPr lang="en-US" sz="24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Calibri" charset="0"/>
              </a:rPr>
              <a:t>Administratively </a:t>
            </a:r>
            <a:r>
              <a:rPr lang="en-US" sz="2400" dirty="0" smtClean="0">
                <a:latin typeface="Calibri" charset="0"/>
              </a:rPr>
              <a:t>liable – loss of license</a:t>
            </a:r>
            <a:r>
              <a:rPr lang="en-US" sz="2400" dirty="0">
                <a:latin typeface="Calibri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endParaRPr lang="en-US" sz="2800" dirty="0">
              <a:latin typeface="Calibri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Calibri" charset="0"/>
              </a:rPr>
              <a:t>Civilly </a:t>
            </a:r>
            <a:r>
              <a:rPr lang="en-US" sz="2400" dirty="0" smtClean="0">
                <a:latin typeface="Calibri" charset="0"/>
              </a:rPr>
              <a:t>liable – civil lawsuits for damages</a:t>
            </a:r>
            <a:endParaRPr lang="en-US" sz="2400" dirty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4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445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Refuse Service</a:t>
            </a:r>
          </a:p>
          <a:p>
            <a:r>
              <a:rPr lang="en-US" dirty="0" smtClean="0"/>
              <a:t>Be tactful, but firm</a:t>
            </a:r>
          </a:p>
          <a:p>
            <a:r>
              <a:rPr lang="en-US" dirty="0" smtClean="0"/>
              <a:t>Ask for help from Friends</a:t>
            </a:r>
          </a:p>
          <a:p>
            <a:r>
              <a:rPr lang="en-US" dirty="0" smtClean="0"/>
              <a:t>Summon help from manager</a:t>
            </a:r>
          </a:p>
          <a:p>
            <a:r>
              <a:rPr lang="en-US" dirty="0" smtClean="0"/>
              <a:t>Call the police if the guest leaves – offer cab or ask if can call friend or family member,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5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there is a clear policy and in writing</a:t>
            </a:r>
          </a:p>
          <a:p>
            <a:r>
              <a:rPr lang="en-US" dirty="0" smtClean="0"/>
              <a:t>Make sure host signs the document</a:t>
            </a:r>
          </a:p>
          <a:p>
            <a:r>
              <a:rPr lang="en-US" dirty="0" smtClean="0"/>
              <a:t>Clear drinks frequently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4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shorter cocktail hours</a:t>
            </a:r>
          </a:p>
          <a:p>
            <a:r>
              <a:rPr lang="en-US" dirty="0" smtClean="0"/>
              <a:t>Serve plenty of attractive hos d’oeuvres</a:t>
            </a:r>
          </a:p>
          <a:p>
            <a:r>
              <a:rPr lang="en-US" dirty="0" smtClean="0"/>
              <a:t>Have servers pour wines – do not leave bottles on tables</a:t>
            </a:r>
          </a:p>
          <a:p>
            <a:r>
              <a:rPr lang="en-US" dirty="0" smtClean="0"/>
              <a:t>Close bars before the event is over (up to an hour)</a:t>
            </a:r>
          </a:p>
          <a:p>
            <a:r>
              <a:rPr lang="en-US" dirty="0" smtClean="0"/>
              <a:t>Serve plenty of coffee and desserts at the conclusion of the event</a:t>
            </a:r>
          </a:p>
          <a:p>
            <a:r>
              <a:rPr lang="en-US" dirty="0" smtClean="0"/>
              <a:t>Guests should not pour their own drinks</a:t>
            </a:r>
          </a:p>
          <a:p>
            <a:r>
              <a:rPr lang="en-US" dirty="0" smtClean="0"/>
              <a:t>Never pour double shots or serve dual alcohol drinks (Long Island Iced Tea)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57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incidents should be documented – along with any witnesses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29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Overview of Alcoholic Beverages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will ask for advice – be prepared within the context of your company to answer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Develop a “go to” list of beers, wines and spirits that you can discuss well</a:t>
            </a:r>
          </a:p>
          <a:p>
            <a:pPr lvl="1"/>
            <a:r>
              <a:rPr lang="en-US" dirty="0" smtClean="0"/>
              <a:t>With wines and beers, have suggestions to pair wines and even craft beers (microbrews) with food items</a:t>
            </a:r>
          </a:p>
          <a:p>
            <a:pPr lvl="1"/>
            <a:r>
              <a:rPr lang="en-US" dirty="0" smtClean="0"/>
              <a:t>Understand regional and cultural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01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Wine has been made for </a:t>
            </a:r>
            <a:r>
              <a:rPr lang="en-US" dirty="0" err="1" smtClean="0"/>
              <a:t>millenia</a:t>
            </a:r>
            <a:r>
              <a:rPr lang="en-US" dirty="0" smtClean="0"/>
              <a:t> – </a:t>
            </a:r>
          </a:p>
          <a:p>
            <a:endParaRPr lang="en-US" dirty="0"/>
          </a:p>
          <a:p>
            <a:r>
              <a:rPr lang="en-US" dirty="0" smtClean="0"/>
              <a:t>Many serious wine drinkers will discuss with the caterer the wines to be served and may even specify</a:t>
            </a:r>
          </a:p>
          <a:p>
            <a:endParaRPr lang="en-US" dirty="0"/>
          </a:p>
          <a:p>
            <a:r>
              <a:rPr lang="en-US" dirty="0" smtClean="0"/>
              <a:t>Many serious wine drinkers will attempt to bring in their own wine to a function, even if the beverage service is free. Have a plan to address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4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Rise in </a:t>
            </a:r>
            <a:r>
              <a:rPr lang="en-US" dirty="0" err="1" smtClean="0"/>
              <a:t>mico</a:t>
            </a:r>
            <a:r>
              <a:rPr lang="en-US" dirty="0" smtClean="0"/>
              <a:t>- breweries or craft beer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Standard big companies-</a:t>
            </a:r>
          </a:p>
          <a:p>
            <a:pPr lvl="1"/>
            <a:r>
              <a:rPr lang="en-US" dirty="0" smtClean="0"/>
              <a:t>Budweiser</a:t>
            </a:r>
          </a:p>
          <a:p>
            <a:pPr lvl="1"/>
            <a:r>
              <a:rPr lang="en-US" dirty="0" smtClean="0"/>
              <a:t>Miller</a:t>
            </a:r>
          </a:p>
          <a:p>
            <a:pPr lvl="1"/>
            <a:r>
              <a:rPr lang="en-US" dirty="0" smtClean="0"/>
              <a:t>Heineken</a:t>
            </a:r>
          </a:p>
          <a:p>
            <a:pPr lvl="1"/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51379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Beverage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Caterers should be knowledgeable about alcoholic beverage service as it fits into the business plan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Children’s party specialty caterer – not at all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High End Caterer should have broad knowledge of alcoholic beverages and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37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</a:t>
            </a:r>
            <a:r>
              <a:rPr lang="en-US" dirty="0" smtClean="0"/>
              <a:t> levels</a:t>
            </a:r>
          </a:p>
          <a:p>
            <a:pPr lvl="1"/>
            <a:r>
              <a:rPr lang="en-US" dirty="0" smtClean="0"/>
              <a:t>Well Brands (cheapest)</a:t>
            </a:r>
          </a:p>
          <a:p>
            <a:pPr lvl="1"/>
            <a:r>
              <a:rPr lang="en-US" dirty="0" smtClean="0"/>
              <a:t>Call Brands  (higher end)</a:t>
            </a:r>
          </a:p>
          <a:p>
            <a:pPr lvl="1"/>
            <a:r>
              <a:rPr lang="en-US" dirty="0" smtClean="0"/>
              <a:t>Top Shelf (most expensive)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distilled spirits </a:t>
            </a:r>
          </a:p>
          <a:p>
            <a:pPr lvl="1"/>
            <a:r>
              <a:rPr lang="en-US" dirty="0" smtClean="0"/>
              <a:t>Rum</a:t>
            </a:r>
          </a:p>
          <a:p>
            <a:pPr lvl="1"/>
            <a:r>
              <a:rPr lang="en-US" dirty="0" smtClean="0"/>
              <a:t>Vodka</a:t>
            </a:r>
          </a:p>
          <a:p>
            <a:pPr lvl="1"/>
            <a:r>
              <a:rPr lang="en-US" dirty="0" smtClean="0"/>
              <a:t>Gin</a:t>
            </a:r>
          </a:p>
          <a:p>
            <a:pPr lvl="1"/>
            <a:r>
              <a:rPr lang="en-US" dirty="0" smtClean="0"/>
              <a:t>Scotch</a:t>
            </a:r>
          </a:p>
          <a:p>
            <a:pPr lvl="2"/>
            <a:r>
              <a:rPr lang="en-US" dirty="0" smtClean="0"/>
              <a:t>Can be “craft” or specialty (single malt)</a:t>
            </a:r>
          </a:p>
        </p:txBody>
      </p:sp>
    </p:spTree>
    <p:extLst>
      <p:ext uri="{BB962C8B-B14F-4D97-AF65-F5344CB8AC3E}">
        <p14:creationId xmlns:p14="http://schemas.microsoft.com/office/powerpoint/2010/main" val="3274956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Figuring Beverage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customs and audience determine how much to serve</a:t>
            </a:r>
          </a:p>
          <a:p>
            <a:pPr lvl="1"/>
            <a:r>
              <a:rPr lang="en-US" dirty="0" smtClean="0"/>
              <a:t>Younger crowd may drink more beer and spirits</a:t>
            </a:r>
          </a:p>
          <a:p>
            <a:pPr lvl="1"/>
            <a:r>
              <a:rPr lang="en-US" dirty="0" smtClean="0"/>
              <a:t>Older group may drink more spirits and wine</a:t>
            </a:r>
          </a:p>
          <a:p>
            <a:r>
              <a:rPr lang="en-US" dirty="0" smtClean="0"/>
              <a:t>Time of Day</a:t>
            </a:r>
          </a:p>
          <a:p>
            <a:r>
              <a:rPr lang="en-US" dirty="0" smtClean="0"/>
              <a:t>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02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750 mL bottle of wine</a:t>
            </a:r>
          </a:p>
          <a:p>
            <a:pPr lvl="1"/>
            <a:r>
              <a:rPr lang="en-US" dirty="0" smtClean="0"/>
              <a:t>4 to 5 glasses per bottle</a:t>
            </a:r>
          </a:p>
          <a:p>
            <a:r>
              <a:rPr lang="en-US" dirty="0" smtClean="0"/>
              <a:t>1 liter bottle of Spirits (always use a jigger – never free pour)</a:t>
            </a:r>
          </a:p>
          <a:p>
            <a:pPr lvl="1"/>
            <a:r>
              <a:rPr lang="en-US" dirty="0" smtClean="0"/>
              <a:t>33 1 oz. drinks</a:t>
            </a:r>
          </a:p>
          <a:p>
            <a:pPr lvl="1"/>
            <a:r>
              <a:rPr lang="en-US" dirty="0" smtClean="0"/>
              <a:t>27 1 ¼ oz. drinks</a:t>
            </a:r>
          </a:p>
          <a:p>
            <a:pPr lvl="1"/>
            <a:r>
              <a:rPr lang="en-US" dirty="0" smtClean="0"/>
              <a:t>22 1 ½ oz. drinks</a:t>
            </a:r>
            <a:endParaRPr lang="en-US" dirty="0"/>
          </a:p>
          <a:p>
            <a:r>
              <a:rPr lang="en-US" dirty="0" smtClean="0"/>
              <a:t>Length of party</a:t>
            </a:r>
          </a:p>
          <a:p>
            <a:pPr lvl="1"/>
            <a:r>
              <a:rPr lang="en-US" dirty="0" smtClean="0"/>
              <a:t>1 hour		2 drinks</a:t>
            </a:r>
          </a:p>
          <a:p>
            <a:pPr lvl="1"/>
            <a:r>
              <a:rPr lang="en-US" dirty="0" smtClean="0"/>
              <a:t>2 Hours		3 drinks</a:t>
            </a:r>
          </a:p>
          <a:p>
            <a:pPr lvl="1"/>
            <a:r>
              <a:rPr lang="en-US" dirty="0" smtClean="0"/>
              <a:t>3 hours		3 – 4 drinks</a:t>
            </a:r>
          </a:p>
          <a:p>
            <a:pPr lvl="1"/>
            <a:r>
              <a:rPr lang="en-US" dirty="0" smtClean="0"/>
              <a:t>4 hours		4 -5 drinks</a:t>
            </a:r>
          </a:p>
        </p:txBody>
      </p:sp>
    </p:spTree>
    <p:extLst>
      <p:ext uri="{BB962C8B-B14F-4D97-AF65-F5344CB8AC3E}">
        <p14:creationId xmlns:p14="http://schemas.microsoft.com/office/powerpoint/2010/main" val="395961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&amp; Local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and local regulations determine if and how an off premise caterer can serve alcohol</a:t>
            </a:r>
          </a:p>
          <a:p>
            <a:pPr lvl="1"/>
            <a:r>
              <a:rPr lang="en-US" dirty="0" smtClean="0"/>
              <a:t>1. Service – but not sell</a:t>
            </a:r>
          </a:p>
          <a:p>
            <a:pPr lvl="1"/>
            <a:r>
              <a:rPr lang="en-US" dirty="0" smtClean="0"/>
              <a:t>2. Obtain special or temporary permits</a:t>
            </a:r>
          </a:p>
          <a:p>
            <a:pPr lvl="1"/>
            <a:r>
              <a:rPr lang="en-US" dirty="0" smtClean="0"/>
              <a:t>3. Obtain permanent license </a:t>
            </a:r>
          </a:p>
          <a:p>
            <a:pPr lvl="1"/>
            <a:r>
              <a:rPr lang="en-US" dirty="0" smtClean="0"/>
              <a:t>4. Obtain license to sell – but must by from retailer – not wholesaler</a:t>
            </a:r>
          </a:p>
          <a:p>
            <a:pPr lvl="1"/>
            <a:r>
              <a:rPr lang="en-US" dirty="0" smtClean="0"/>
              <a:t>5. Licenses to sell spirits can be different that beer and wine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8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Liability – Alcohol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Part Liability – Server or bar is as responsible for an incident as the person who was harmed or the person who did the harm</a:t>
            </a:r>
          </a:p>
          <a:p>
            <a:r>
              <a:rPr lang="en-US" dirty="0" smtClean="0"/>
              <a:t>Administrative Liability  - could result in fine, temporary or permanent revocation of license</a:t>
            </a:r>
          </a:p>
          <a:p>
            <a:r>
              <a:rPr lang="en-US" dirty="0" smtClean="0"/>
              <a:t>Social Host Liability – similar to third party – used in a limited number of states</a:t>
            </a:r>
          </a:p>
          <a:p>
            <a:r>
              <a:rPr lang="en-US" dirty="0" smtClean="0"/>
              <a:t>Criminal Liability – Being negligent in the service of alcohol – may result in jail time and/or fines.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5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Service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Proper Alcohol </a:t>
            </a:r>
            <a:r>
              <a:rPr lang="en-US" sz="2800" dirty="0"/>
              <a:t>S</a:t>
            </a:r>
            <a:r>
              <a:rPr lang="en-US" sz="2800" dirty="0" smtClean="0"/>
              <a:t>ervice</a:t>
            </a:r>
          </a:p>
          <a:p>
            <a:r>
              <a:rPr lang="en-US" sz="2800" dirty="0" smtClean="0"/>
              <a:t>Service to Minors</a:t>
            </a:r>
          </a:p>
          <a:p>
            <a:r>
              <a:rPr lang="en-US" sz="2800" dirty="0" smtClean="0"/>
              <a:t>Open Container Laws</a:t>
            </a:r>
          </a:p>
          <a:p>
            <a:pPr lvl="1"/>
            <a:r>
              <a:rPr lang="en-US" dirty="0" smtClean="0"/>
              <a:t>Vary by municipality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08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386638" cy="525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1"/>
                </a:solidFill>
                <a:latin typeface="Calibri" charset="0"/>
              </a:rPr>
              <a:t>The Server / Sales Person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To be a server or sales person of alcoholic beverages in Florida, a person must be 18.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 Satisfactorily complete the Responsible Vendor Program Certification </a:t>
            </a:r>
            <a:r>
              <a:rPr lang="en-US" dirty="0" smtClean="0">
                <a:latin typeface="Calibri" charset="0"/>
              </a:rPr>
              <a:t>training,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examination.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5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229600" cy="5668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u="sng" dirty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LEGAL DRINKING AGE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In </a:t>
            </a:r>
            <a:r>
              <a:rPr lang="en-US" sz="2800" b="1" u="sng" dirty="0">
                <a:solidFill>
                  <a:srgbClr val="000000"/>
                </a:solidFill>
                <a:ea typeface="+mn-ea"/>
                <a:cs typeface="+mn-cs"/>
              </a:rPr>
              <a:t>Florida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 a person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MUST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 be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at least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21 YEARS</a:t>
            </a: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 of age</a:t>
            </a:r>
            <a:r>
              <a:rPr lang="en-US" sz="2800" dirty="0" smtClean="0">
                <a:solidFill>
                  <a:schemeClr val="tx1"/>
                </a:solidFill>
                <a:ea typeface="+mn-ea"/>
                <a:cs typeface="+mn-cs"/>
              </a:rPr>
              <a:t>:</a:t>
            </a:r>
            <a:endParaRPr lang="en-US" sz="28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chemeClr val="tx2"/>
                </a:solidFill>
                <a:ea typeface="+mn-ea"/>
                <a:cs typeface="+mn-cs"/>
              </a:rPr>
              <a:t>Purchase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chemeClr val="accent2"/>
                </a:solidFill>
                <a:ea typeface="+mn-ea"/>
                <a:cs typeface="+mn-cs"/>
              </a:rPr>
              <a:t>Consume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>
                <a:solidFill>
                  <a:schemeClr val="folHlink"/>
                </a:solidFill>
                <a:ea typeface="+mn-ea"/>
                <a:cs typeface="+mn-cs"/>
              </a:rPr>
              <a:t>Possess</a:t>
            </a:r>
            <a:endParaRPr lang="en-US" sz="4000" dirty="0">
              <a:solidFill>
                <a:schemeClr val="folHlin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89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 fontScale="85000" lnSpcReduction="20000"/>
          </a:bodyPr>
          <a:lstStyle/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40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Proof of Age</a:t>
            </a:r>
            <a:endParaRPr lang="en-US" sz="4000" u="sng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u="sng" dirty="0" smtClean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Acceptable Identification</a:t>
            </a:r>
            <a:endParaRPr lang="en-US" sz="2800" u="sng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+mn-ea"/>
                <a:cs typeface="+mn-cs"/>
              </a:rPr>
              <a:t>(IF A GUEST LOOKS UNDER 30 – REQUEST ID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1.     A </a:t>
            </a:r>
            <a:r>
              <a:rPr lang="en-US" sz="2400" dirty="0">
                <a:ea typeface="+mn-ea"/>
                <a:cs typeface="+mn-cs"/>
              </a:rPr>
              <a:t>VALID DRIVER</a:t>
            </a:r>
            <a:r>
              <a:rPr lang="ja-JP" altLang="en-US" sz="2400" dirty="0">
                <a:ea typeface="+mn-ea"/>
                <a:cs typeface="+mn-cs"/>
              </a:rPr>
              <a:t>’</a:t>
            </a:r>
            <a:r>
              <a:rPr lang="en-US" sz="2400" dirty="0">
                <a:ea typeface="+mn-ea"/>
                <a:cs typeface="+mn-cs"/>
              </a:rPr>
              <a:t>S LICENSE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+mn-ea"/>
              </a:rPr>
              <a:t>        (U.S., FOREIGN, INTERNATIONAL</a:t>
            </a:r>
            <a:r>
              <a:rPr lang="en-US" sz="2400" dirty="0" smtClean="0">
                <a:ea typeface="+mn-ea"/>
              </a:rPr>
              <a:t>)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dirty="0">
              <a:ea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 startAt="2"/>
              <a:defRPr/>
            </a:pPr>
            <a:r>
              <a:rPr lang="en-US" sz="2400" dirty="0" smtClean="0">
                <a:ea typeface="+mn-ea"/>
                <a:cs typeface="+mn-cs"/>
              </a:rPr>
              <a:t>OFFICIAL </a:t>
            </a:r>
            <a:r>
              <a:rPr lang="en-US" sz="2400" dirty="0">
                <a:ea typeface="+mn-ea"/>
                <a:cs typeface="+mn-cs"/>
              </a:rPr>
              <a:t>STATE ID </a:t>
            </a:r>
            <a:r>
              <a:rPr lang="en-US" sz="2400" dirty="0" smtClean="0">
                <a:ea typeface="+mn-ea"/>
                <a:cs typeface="+mn-cs"/>
              </a:rPr>
              <a:t>CARD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400" dirty="0" smtClean="0">
                <a:ea typeface="+mn-ea"/>
                <a:cs typeface="+mn-cs"/>
              </a:rPr>
              <a:t>PASSPORT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AutoNum type="arabicPeriod" startAt="3"/>
              <a:defRPr/>
            </a:pPr>
            <a:endParaRPr lang="en-US" sz="2400" dirty="0">
              <a:ea typeface="+mn-ea"/>
              <a:cs typeface="+mn-cs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4.     U.S MILITARY </a:t>
            </a:r>
            <a:r>
              <a:rPr lang="en-US" sz="2400" dirty="0">
                <a:ea typeface="+mn-ea"/>
                <a:cs typeface="+mn-cs"/>
              </a:rPr>
              <a:t>ID CARD</a:t>
            </a:r>
          </a:p>
          <a:p>
            <a:pPr marL="990600" lvl="1" indent="-533400"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+mn-ea"/>
              </a:rPr>
              <a:t>(ALL MUST HAVE PHOTOGRAPH</a:t>
            </a:r>
            <a:r>
              <a:rPr lang="en-US" sz="2400" b="1" dirty="0"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757110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u="sng" dirty="0" smtClean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False or Fake Identification Documents</a:t>
            </a:r>
            <a:endParaRPr lang="en-US" sz="2800" u="sng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u="sng" dirty="0" smtClean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SMUDGING</a:t>
            </a:r>
            <a:r>
              <a:rPr lang="en-US" sz="2000" dirty="0">
                <a:ea typeface="+mn-ea"/>
                <a:cs typeface="+mn-cs"/>
              </a:rPr>
              <a:t>, SMEARS, </a:t>
            </a:r>
            <a:r>
              <a:rPr lang="en-US" sz="2000" dirty="0" smtClean="0">
                <a:ea typeface="+mn-ea"/>
                <a:cs typeface="+mn-cs"/>
              </a:rPr>
              <a:t>TEARS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PASTE JOBS/SPLIT </a:t>
            </a:r>
            <a:r>
              <a:rPr lang="en-US" sz="2000" dirty="0" smtClean="0">
                <a:ea typeface="+mn-ea"/>
                <a:cs typeface="+mn-cs"/>
              </a:rPr>
              <a:t>LAMINATION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COMPARE PHOTO, AND MOUNTING </a:t>
            </a:r>
            <a:endParaRPr lang="en-US" sz="2000" dirty="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UN-PROFESSIONAL</a:t>
            </a:r>
            <a:r>
              <a:rPr lang="en-US" sz="2000" dirty="0" smtClean="0">
                <a:ea typeface="+mn-ea"/>
                <a:cs typeface="+mn-cs"/>
              </a:rPr>
              <a:t>/ NOT OFFICIAL LOOKING APPEARANCE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ea typeface="+mn-ea"/>
                <a:cs typeface="+mn-cs"/>
              </a:rPr>
              <a:t>COMPARE </a:t>
            </a:r>
            <a:r>
              <a:rPr lang="en-US" sz="2000" dirty="0">
                <a:ea typeface="+mn-ea"/>
                <a:cs typeface="+mn-cs"/>
              </a:rPr>
              <a:t>PHYSICAL </a:t>
            </a:r>
            <a:r>
              <a:rPr lang="en-US" sz="2000" dirty="0" smtClean="0">
                <a:ea typeface="+mn-ea"/>
                <a:cs typeface="+mn-cs"/>
              </a:rPr>
              <a:t>DESCRIPTION TO PHOTOGRAPH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37468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138</TotalTime>
  <Words>870</Words>
  <Application>Microsoft Macintosh PowerPoint</Application>
  <PresentationFormat>On-screen Show (4:3)</PresentationFormat>
  <Paragraphs>154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Revolution</vt:lpstr>
      <vt:lpstr>Off Premise Catering </vt:lpstr>
      <vt:lpstr>Beverage Service</vt:lpstr>
      <vt:lpstr>State &amp; Local regulations</vt:lpstr>
      <vt:lpstr>Legal Liability – Alcohol Service</vt:lpstr>
      <vt:lpstr>Responsible Service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Penalties for violations</vt:lpstr>
      <vt:lpstr>Intervention Techniques</vt:lpstr>
      <vt:lpstr>Large Functions</vt:lpstr>
      <vt:lpstr>PowerPoint Presentation</vt:lpstr>
      <vt:lpstr>Documentation</vt:lpstr>
      <vt:lpstr>A Brief Overview of Alcoholic Beverages </vt:lpstr>
      <vt:lpstr>Wines</vt:lpstr>
      <vt:lpstr>Beer</vt:lpstr>
      <vt:lpstr>Spirits</vt:lpstr>
      <vt:lpstr>Figuring Beverage Quantities</vt:lpstr>
      <vt:lpstr>General guidelines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Premise Catering </dc:title>
  <dc:creator>Raleigh Whitehurst</dc:creator>
  <cp:lastModifiedBy>Raleigh Whitehurst</cp:lastModifiedBy>
  <cp:revision>12</cp:revision>
  <dcterms:created xsi:type="dcterms:W3CDTF">2013-02-24T17:03:19Z</dcterms:created>
  <dcterms:modified xsi:type="dcterms:W3CDTF">2014-02-06T15:14:41Z</dcterms:modified>
</cp:coreProperties>
</file>